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341" r:id="rId5"/>
    <p:sldId id="2147469249" r:id="rId6"/>
    <p:sldId id="2147469250" r:id="rId7"/>
    <p:sldId id="2147469251" r:id="rId8"/>
    <p:sldId id="2147469252" r:id="rId9"/>
    <p:sldId id="2147469257" r:id="rId10"/>
    <p:sldId id="2147469256" r:id="rId11"/>
    <p:sldId id="2147469255" r:id="rId12"/>
    <p:sldId id="2147469254" r:id="rId13"/>
    <p:sldId id="2147469253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50" d="100"/>
          <a:sy n="50" d="100"/>
        </p:scale>
        <p:origin x="14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Shane Sopel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E-Vetronics Phase 1 Overview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C0ED2C9-E2EF-0FBB-A199-455761D49D6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8624578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pPr marL="0" marR="0">
              <a:buNone/>
            </a:pPr>
            <a:r>
              <a:rPr lang="en-US" sz="24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DISTRIBUTION STATEMENT A. Approved for public release; distribution is unlimited. OPSEC#</a:t>
            </a:r>
            <a:r>
              <a:rPr lang="en-US" sz="24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10931</a:t>
            </a:r>
            <a:r>
              <a:rPr lang="en-US" sz="2400"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​</a:t>
            </a:r>
            <a:endParaRPr lang="en-US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E735B-0B72-6A9C-ACA0-1E41EAD04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EDD10-31C7-9961-E4DC-7513E80086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E-Vetronics Achievements &amp; Next Steps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B16F96F0-1E67-F676-69C9-628B8798A0E0}"/>
              </a:ext>
            </a:extLst>
          </p:cNvPr>
          <p:cNvSpPr txBox="1">
            <a:spLocks/>
          </p:cNvSpPr>
          <p:nvPr/>
        </p:nvSpPr>
        <p:spPr>
          <a:xfrm>
            <a:off x="2690369" y="12305470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OPSEC#10931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1B5700-6C50-981C-708F-AABAE3F69F00}"/>
              </a:ext>
            </a:extLst>
          </p:cNvPr>
          <p:cNvSpPr txBox="1">
            <a:spLocks/>
          </p:cNvSpPr>
          <p:nvPr/>
        </p:nvSpPr>
        <p:spPr>
          <a:xfrm>
            <a:off x="494852" y="1944779"/>
            <a:ext cx="22494240" cy="10348655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Core Achievements &amp; Current Initiatives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Collaborative Open Architecture: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Partnering with industry leaders to design and deliver modular, open-architecture components that eliminate vendor lock-in and accelerate technology insertion.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Availability: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Designing a seamless, unified network fabric that ensures critical data is securely accessible anywhere, anytime, across the entire platform.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Hull-to-Turret Interoperability: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Engineering robust, standardized interfaces to seamlessly bridge data between the vehicle's hull and turret systems.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Sensor Distribution Bus: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Architecting the fabric designed to handle data distribution in the harshest physical environments.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Next Phase: Reshaping Modern Vehicle Architecture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Enabling Real-Time Edge Computing: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Bringing AI-driven decision-making to the tactical edge with unprecedented speed.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Scalability: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Allowing rapid, plug-and-play upgrades of software and hardware without requiring a complete system overhaul.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Survivability: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Ensuring the network remains resilient and data continues to flow even under severe combat degradation.</a:t>
            </a:r>
          </a:p>
        </p:txBody>
      </p:sp>
    </p:spTree>
    <p:extLst>
      <p:ext uri="{BB962C8B-B14F-4D97-AF65-F5344CB8AC3E}">
        <p14:creationId xmlns:p14="http://schemas.microsoft.com/office/powerpoint/2010/main" val="41156597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AC7F9A-0CBB-50B4-E47B-15D030F82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198566"/>
            <a:ext cx="19594513" cy="10004425"/>
          </a:xfrm>
        </p:spPr>
        <p:txBody>
          <a:bodyPr/>
          <a:lstStyle/>
          <a:p>
            <a:r>
              <a:rPr lang="en-US" dirty="0"/>
              <a:t>What is E-Vetronics?</a:t>
            </a:r>
          </a:p>
          <a:p>
            <a:endParaRPr lang="en-US" dirty="0"/>
          </a:p>
          <a:p>
            <a:r>
              <a:rPr lang="en-US" dirty="0"/>
              <a:t>Key Components to our Architecture:</a:t>
            </a:r>
          </a:p>
          <a:p>
            <a:pPr lvl="1"/>
            <a:r>
              <a:rPr lang="en-US" dirty="0"/>
              <a:t>Time Sensitive Networking (TSN)</a:t>
            </a:r>
          </a:p>
          <a:p>
            <a:pPr lvl="1"/>
            <a:r>
              <a:rPr lang="en-US" dirty="0"/>
              <a:t>IO Adapter</a:t>
            </a:r>
          </a:p>
          <a:p>
            <a:pPr lvl="1"/>
            <a:r>
              <a:rPr lang="en-US" dirty="0"/>
              <a:t>Slip Ring</a:t>
            </a:r>
          </a:p>
          <a:p>
            <a:pPr lvl="1"/>
            <a:r>
              <a:rPr lang="en-US" dirty="0"/>
              <a:t>Sensor Distribution Fabric</a:t>
            </a:r>
          </a:p>
          <a:p>
            <a:pPr lvl="1"/>
            <a:endParaRPr lang="en-US" dirty="0"/>
          </a:p>
          <a:p>
            <a:r>
              <a:rPr lang="en-US" dirty="0"/>
              <a:t>E-Vetronics Achievements &amp; Next Steps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900F5-99C6-406C-2006-0EF67F8A09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D7BFF0C-51D7-86A5-5C9A-D43EFDE4FDCF}"/>
              </a:ext>
            </a:extLst>
          </p:cNvPr>
          <p:cNvSpPr txBox="1">
            <a:spLocks/>
          </p:cNvSpPr>
          <p:nvPr/>
        </p:nvSpPr>
        <p:spPr>
          <a:xfrm>
            <a:off x="201169" y="12305471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#10931</a:t>
            </a:r>
          </a:p>
        </p:txBody>
      </p:sp>
    </p:spTree>
    <p:extLst>
      <p:ext uri="{BB962C8B-B14F-4D97-AF65-F5344CB8AC3E}">
        <p14:creationId xmlns:p14="http://schemas.microsoft.com/office/powerpoint/2010/main" val="17599685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5A360-920F-9294-FFA2-7FA7266F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A11E71-920A-C439-7628-EED9197D1A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855787"/>
            <a:ext cx="19594513" cy="10004425"/>
          </a:xfrm>
        </p:spPr>
        <p:txBody>
          <a:bodyPr/>
          <a:lstStyle/>
          <a:p>
            <a:r>
              <a:rPr lang="en-US" sz="3600" b="1" u="sng" dirty="0"/>
              <a:t>Objective:</a:t>
            </a:r>
            <a:endParaRPr lang="en-US" sz="3600" dirty="0">
              <a:cs typeface="Arial"/>
            </a:endParaRPr>
          </a:p>
          <a:p>
            <a:r>
              <a:rPr lang="en-US" sz="3600" dirty="0"/>
              <a:t>•Develop &amp; demonstrate a common military standard open architecture for ground combat vehicles to manage data, video, and power systems to enable future combat vehicle capabilities building upon PEO-GCS’s Common Infrastructure Architecture (GCIA); and informing future GCIA iterations.</a:t>
            </a:r>
          </a:p>
          <a:p>
            <a:endParaRPr lang="en-US" sz="3600" dirty="0">
              <a:cs typeface="Arial"/>
            </a:endParaRPr>
          </a:p>
          <a:p>
            <a:r>
              <a:rPr lang="en-US" sz="3600" b="1" u="sng" dirty="0">
                <a:cs typeface="Arial"/>
              </a:rPr>
              <a:t>Deliverable:</a:t>
            </a:r>
            <a:endParaRPr lang="en-US" sz="3600" dirty="0">
              <a:cs typeface="Arial"/>
            </a:endParaRPr>
          </a:p>
          <a:p>
            <a:r>
              <a:rPr lang="en-US" sz="3600" dirty="0"/>
              <a:t>•A TRL 6 comprehensive open ground vehicle architecture, embracing the Modular Open Systems Approach (MOSA), through updates to the GCIA standard. </a:t>
            </a:r>
          </a:p>
          <a:p>
            <a:endParaRPr lang="en-US" sz="3600" dirty="0">
              <a:cs typeface="Arial"/>
            </a:endParaRPr>
          </a:p>
          <a:p>
            <a:r>
              <a:rPr lang="en-US" sz="3600" b="1" u="sng" dirty="0"/>
              <a:t>Why:</a:t>
            </a:r>
            <a:endParaRPr lang="en-US" sz="3600" dirty="0">
              <a:cs typeface="Arial"/>
            </a:endParaRPr>
          </a:p>
          <a:p>
            <a:r>
              <a:rPr lang="en-US" sz="3600" dirty="0"/>
              <a:t>•An open architecture standard will lower integration cost, reduce schedule time and non-recurring engineering required  to enable or accommodate vehicle enhancements, and provide transition partners a greater ability to control and manage upgrades on their platforms.</a:t>
            </a:r>
          </a:p>
          <a:p>
            <a:endParaRPr lang="en-US" sz="3600" dirty="0">
              <a:cs typeface="Arial"/>
            </a:endParaRPr>
          </a:p>
          <a:p>
            <a:r>
              <a:rPr lang="en-US" sz="3600" dirty="0"/>
              <a:t>•Critical to rapidly incorporating cutting-edge technologies on ground platforms to win on the battlefields of the future.</a:t>
            </a:r>
            <a:endParaRPr lang="en-US" sz="3600" dirty="0">
              <a:cs typeface="Arial"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5DF71-BC6E-17AA-2AFF-BD4A2DD6D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IS E-VETRONICS?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535E9EA-34DA-5CAB-1117-C2E1881F7C74}"/>
              </a:ext>
            </a:extLst>
          </p:cNvPr>
          <p:cNvSpPr txBox="1">
            <a:spLocks/>
          </p:cNvSpPr>
          <p:nvPr/>
        </p:nvSpPr>
        <p:spPr>
          <a:xfrm>
            <a:off x="201169" y="12305471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19208997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BDA10-530E-3936-1834-9EF803CCB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D9362A-84EF-8B1B-34C0-DF5E8440C5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1855787"/>
            <a:ext cx="19594513" cy="10004425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GCIA was a cornerstone initiative for E-Vetronics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Objective was to create an open standard to support agile development and reduce integration timelines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Implementation is planned across many GCS platforms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GCIA serves as a unified backbone for vehicle electronics that enables: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Enhanced data distribution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Standardized interface protocols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Common data services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000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The GCIA framework represents a significant shift away from proprietary, platform-specific solutions that impede innovation and increase long-term costs.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64B00-F11F-0387-FF03-7536A9DD5F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GCIA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8427C817-8677-C9D3-E04F-D0EDA47FF63D}"/>
              </a:ext>
            </a:extLst>
          </p:cNvPr>
          <p:cNvSpPr txBox="1">
            <a:spLocks/>
          </p:cNvSpPr>
          <p:nvPr/>
        </p:nvSpPr>
        <p:spPr>
          <a:xfrm>
            <a:off x="201169" y="12305471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157802813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F356D-7CF8-1C74-4456-D056C5FF9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4E3E38-FC65-C046-D42D-045062C2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GCIA Infrastructure components used in </a:t>
            </a:r>
            <a:r>
              <a:rPr lang="en-US" sz="6000" dirty="0" err="1"/>
              <a:t>E-vetronics</a:t>
            </a:r>
            <a:r>
              <a:rPr lang="en-US" sz="6000" dirty="0"/>
              <a:t>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94C421F3-FDDA-F3FC-989C-7745827D6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55" y="1730043"/>
            <a:ext cx="21422500" cy="1025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9E3B0F-0536-63FD-C1D6-6F878805B223}"/>
              </a:ext>
            </a:extLst>
          </p:cNvPr>
          <p:cNvSpPr txBox="1">
            <a:spLocks/>
          </p:cNvSpPr>
          <p:nvPr/>
        </p:nvSpPr>
        <p:spPr>
          <a:xfrm>
            <a:off x="201169" y="12305471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42627361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5DAC0-0C82-1A7F-E07E-683880DD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2AC01-25F5-7428-3596-380144D260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Time Sensitive Networking (TSN)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A551304-F6CE-51DB-AB68-04A22A44400F}"/>
              </a:ext>
            </a:extLst>
          </p:cNvPr>
          <p:cNvSpPr txBox="1">
            <a:spLocks/>
          </p:cNvSpPr>
          <p:nvPr/>
        </p:nvSpPr>
        <p:spPr>
          <a:xfrm>
            <a:off x="548640" y="1600198"/>
            <a:ext cx="14008608" cy="10835642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Deterministic Infrastructure: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 Ethernet-based network architecture engineered to provide hard, real-time guarantees for critical data delivery.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Determinism vs. Speed: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TSN is not defined by raw throughput or speed; rather, it focuses on delivering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bounded, predictable latency and near-zero jitter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—the exact requirements for safety-critical systems and tight control loops.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Validation &amp; Verification: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successfully deploy TSN endpoints, we must rigorously define the architectural requirements and establish testing methodologies to definitively prove deterministic data delivery.</a:t>
            </a:r>
          </a:p>
        </p:txBody>
      </p:sp>
      <p:pic>
        <p:nvPicPr>
          <p:cNvPr id="8" name="Picture 2" descr="military switch CM-7000">
            <a:extLst>
              <a:ext uri="{FF2B5EF4-FFF2-40B4-BE49-F238E27FC236}">
                <a16:creationId xmlns:a16="http://schemas.microsoft.com/office/drawing/2014/main" id="{C3B77436-BA28-B520-C7FE-77272DC9D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969" y="2350931"/>
            <a:ext cx="6354157" cy="635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7BEA0A-9783-5A07-1B88-8CD95080835A}"/>
              </a:ext>
            </a:extLst>
          </p:cNvPr>
          <p:cNvSpPr txBox="1">
            <a:spLocks/>
          </p:cNvSpPr>
          <p:nvPr/>
        </p:nvSpPr>
        <p:spPr>
          <a:xfrm>
            <a:off x="201169" y="12305471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1563329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92BE6-B7E4-D49C-FEE7-9870C4922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C9070-3C80-9301-D484-0B7C0D3E63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I/O Adapters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FCA05A3-CC12-3782-BBD6-53D14FD9A2B0}"/>
              </a:ext>
            </a:extLst>
          </p:cNvPr>
          <p:cNvSpPr txBox="1">
            <a:spLocks/>
          </p:cNvSpPr>
          <p:nvPr/>
        </p:nvSpPr>
        <p:spPr>
          <a:xfrm>
            <a:off x="548640" y="1261872"/>
            <a:ext cx="14319504" cy="10405872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MOSA-Aligned Data Distribution: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Leveraging a Modular Open Systems Approach (MOSA) to develop universal I/O adapters that ingest diverse data streams and seamlessly distribute them to distributed processing nodes across the vehicle.’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Deterministic Flexibility: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Broadening interface flexibility while guaranteeing hard, real-time data delivery by integrating Time-Sensitive Networking (TSN) for bounded latency and low jitter.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Legacy Integration &amp; Modernization: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Providing a bridge for legacy platforms, allowing older capabilities and legacy subsystems to integrate seamlessly into a modern, open architecture.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Availability: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Establishing a vehicle-wide data fabric that eliminates information silos, ensuring data can be routed anywhere on the platform in real time.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D871AA0-E65C-2E8A-D711-07F735211C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4" t="10615" r="7191" b="15695"/>
          <a:stretch/>
        </p:blipFill>
        <p:spPr bwMode="auto">
          <a:xfrm>
            <a:off x="18031721" y="2370067"/>
            <a:ext cx="5129165" cy="28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07C2221-8514-C428-1C88-533EFF78B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723" y="6437631"/>
            <a:ext cx="5892923" cy="444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82EF67-DC82-2FF5-A6D0-04EE08A8106D}"/>
              </a:ext>
            </a:extLst>
          </p:cNvPr>
          <p:cNvSpPr txBox="1">
            <a:spLocks/>
          </p:cNvSpPr>
          <p:nvPr/>
        </p:nvSpPr>
        <p:spPr>
          <a:xfrm>
            <a:off x="548640" y="12506005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428934005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69B28-263A-08A9-FA7B-7586AD00C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BCBB64-9E01-6E2E-A732-865A50C095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Slip Ring</a:t>
            </a:r>
          </a:p>
        </p:txBody>
      </p:sp>
      <p:pic>
        <p:nvPicPr>
          <p:cNvPr id="5" name="Picture 2" descr="Slide Background">
            <a:extLst>
              <a:ext uri="{FF2B5EF4-FFF2-40B4-BE49-F238E27FC236}">
                <a16:creationId xmlns:a16="http://schemas.microsoft.com/office/drawing/2014/main" id="{9BBB2B28-A701-38D9-06E3-46670CE74A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r="31715"/>
          <a:stretch>
            <a:fillRect/>
          </a:stretch>
        </p:blipFill>
        <p:spPr bwMode="auto">
          <a:xfrm>
            <a:off x="17724459" y="2458965"/>
            <a:ext cx="4599556" cy="6809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EF91685-757D-951F-F201-AD2AE9DDEAFD}"/>
              </a:ext>
            </a:extLst>
          </p:cNvPr>
          <p:cNvSpPr txBox="1">
            <a:spLocks/>
          </p:cNvSpPr>
          <p:nvPr/>
        </p:nvSpPr>
        <p:spPr>
          <a:xfrm>
            <a:off x="621792" y="2016252"/>
            <a:ext cx="14612112" cy="9683495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Legacy Infrastructure Challenge: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While advanced Modular Open Systems Approach (MOSA) technologies offer unprecedented capability, legacy turret slip rings act as a severe hardware bottleneck, lacking interfaces to support the required data across the vehicle.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Future-Proofing Vehicle Architecture: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unlock the full potential of MOSA, we are developed (and continue to develop) a next-generation slip ring engineered to support modern data protocols today, while establishing a scalable foundation for seamless future upgrades.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7279F5-ADC5-29CD-41E3-A6EA6803717F}"/>
              </a:ext>
            </a:extLst>
          </p:cNvPr>
          <p:cNvSpPr txBox="1">
            <a:spLocks/>
          </p:cNvSpPr>
          <p:nvPr/>
        </p:nvSpPr>
        <p:spPr>
          <a:xfrm>
            <a:off x="235035" y="12542537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#10931</a:t>
            </a:r>
          </a:p>
        </p:txBody>
      </p:sp>
    </p:spTree>
    <p:extLst>
      <p:ext uri="{BB962C8B-B14F-4D97-AF65-F5344CB8AC3E}">
        <p14:creationId xmlns:p14="http://schemas.microsoft.com/office/powerpoint/2010/main" val="100365170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AB749-8EB6-12A4-F421-7B7DC4C7C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E8E09-B563-6A48-E6CE-9F324B87F0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257219"/>
            <a:ext cx="19184111" cy="1857155"/>
          </a:xfrm>
        </p:spPr>
        <p:txBody>
          <a:bodyPr/>
          <a:lstStyle/>
          <a:p>
            <a:r>
              <a:rPr lang="en-US" sz="6000" dirty="0"/>
              <a:t>Sensor Distribution Fabric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C8ED0BC-21EC-BB32-27A3-91388E736E26}"/>
              </a:ext>
            </a:extLst>
          </p:cNvPr>
          <p:cNvSpPr txBox="1">
            <a:spLocks/>
          </p:cNvSpPr>
          <p:nvPr/>
        </p:nvSpPr>
        <p:spPr>
          <a:xfrm>
            <a:off x="548640" y="1200150"/>
            <a:ext cx="13752576" cy="10339578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Char char="▪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57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Structural Challenge: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Baseline experimentation confirmed that sensor data streams with standard command-and-control traffic on a single Ethernet bus inevitably drives network congestion and risks latency spikes.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Architecture Breakthrough: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 offloading data-heavy pipelines to a dedicate</a:t>
            </a:r>
            <a:r>
              <a:rPr kumimoji="0" lang="en-US" sz="4000" b="0" i="0" u="non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r>
              <a:rPr lang="en-US" sz="4000" dirty="0">
                <a:solidFill>
                  <a:srgbClr val="000000"/>
                </a:solidFill>
                <a:latin typeface="Arial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fabric, we successfully isolated and eliminated the primary network bottleneck.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▪"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Strategic Result: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This dual-fabric approach delivers ultra-low latency for heavy data processing while ensuring the primary network remains completely unhindered, enabling flawless, deterministic command-and-control functionality.</a:t>
            </a:r>
          </a:p>
        </p:txBody>
      </p:sp>
      <p:pic>
        <p:nvPicPr>
          <p:cNvPr id="1028" name="Picture 4" descr="Cernis &amp; Donati">
            <a:extLst>
              <a:ext uri="{FF2B5EF4-FFF2-40B4-BE49-F238E27FC236}">
                <a16:creationId xmlns:a16="http://schemas.microsoft.com/office/drawing/2014/main" id="{98C71EE4-A37E-CA7F-3F91-E377492FB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3965" y="6504658"/>
            <a:ext cx="6986691" cy="678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ernis &amp; Donati">
            <a:extLst>
              <a:ext uri="{FF2B5EF4-FFF2-40B4-BE49-F238E27FC236}">
                <a16:creationId xmlns:a16="http://schemas.microsoft.com/office/drawing/2014/main" id="{963C0738-E0D9-5CF0-4DC6-A56C7A3A9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720" y="1520219"/>
            <a:ext cx="6076781" cy="59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F6F17052-08FB-9CF9-7258-1948EAF26920}"/>
              </a:ext>
            </a:extLst>
          </p:cNvPr>
          <p:cNvSpPr txBox="1">
            <a:spLocks/>
          </p:cNvSpPr>
          <p:nvPr/>
        </p:nvSpPr>
        <p:spPr>
          <a:xfrm>
            <a:off x="295189" y="12556502"/>
            <a:ext cx="21927312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 OPSEC # 10931</a:t>
            </a:r>
          </a:p>
        </p:txBody>
      </p:sp>
    </p:spTree>
    <p:extLst>
      <p:ext uri="{BB962C8B-B14F-4D97-AF65-F5344CB8AC3E}">
        <p14:creationId xmlns:p14="http://schemas.microsoft.com/office/powerpoint/2010/main" val="879613360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A3A912-890C-453F-AEAC-20A162E44824}"/>
</file>

<file path=customXml/itemProps2.xml><?xml version="1.0" encoding="utf-8"?>
<ds:datastoreItem xmlns:ds="http://schemas.openxmlformats.org/officeDocument/2006/customXml" ds:itemID="{011F0BC8-75B0-44B4-BD9E-AC13267A9D11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04adc925-6b5d-4628-b7e0-5b86efa98958"/>
    <ds:schemaRef ds:uri="http://purl.org/dc/dcmitype/"/>
    <ds:schemaRef ds:uri="http://schemas.microsoft.com/office/2006/metadata/properties"/>
    <ds:schemaRef ds:uri="bc96db8f-62c4-44cc-8b28-7ef117495d18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8055</TotalTime>
  <Words>953</Words>
  <Application>Microsoft Office PowerPoint</Application>
  <PresentationFormat>Custom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Schmitt, Jacqueline Rose (Jacquie) CTR USARMY DEVCOM GVSC (USA)</cp:lastModifiedBy>
  <cp:revision>339</cp:revision>
  <dcterms:modified xsi:type="dcterms:W3CDTF">2026-07-29T18:24:51Z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